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7"/>
  </p:notesMasterIdLst>
  <p:sldIdLst>
    <p:sldId id="256" r:id="rId2"/>
    <p:sldId id="278" r:id="rId3"/>
    <p:sldId id="257" r:id="rId4"/>
    <p:sldId id="258" r:id="rId5"/>
    <p:sldId id="281" r:id="rId6"/>
    <p:sldId id="280" r:id="rId7"/>
    <p:sldId id="279" r:id="rId8"/>
    <p:sldId id="282" r:id="rId9"/>
    <p:sldId id="283" r:id="rId10"/>
    <p:sldId id="284" r:id="rId11"/>
    <p:sldId id="259" r:id="rId12"/>
    <p:sldId id="261" r:id="rId13"/>
    <p:sldId id="262" r:id="rId14"/>
    <p:sldId id="263" r:id="rId15"/>
    <p:sldId id="285" r:id="rId16"/>
    <p:sldId id="264" r:id="rId17"/>
    <p:sldId id="265" r:id="rId18"/>
    <p:sldId id="266" r:id="rId19"/>
    <p:sldId id="267" r:id="rId20"/>
    <p:sldId id="268" r:id="rId21"/>
    <p:sldId id="286" r:id="rId22"/>
    <p:sldId id="274" r:id="rId23"/>
    <p:sldId id="276" r:id="rId24"/>
    <p:sldId id="277" r:id="rId25"/>
    <p:sldId id="260"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433"/>
  </p:normalViewPr>
  <p:slideViewPr>
    <p:cSldViewPr>
      <p:cViewPr varScale="1">
        <p:scale>
          <a:sx n="77" d="100"/>
          <a:sy n="77" d="100"/>
        </p:scale>
        <p:origin x="2104" y="1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4E9E232-0B0A-4398-B1F9-29FD3921B915}" type="datetimeFigureOut">
              <a:rPr lang="en-US" smtClean="0"/>
              <a:pPr/>
              <a:t>9/11/19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F461E95-B3D3-46EF-B3D9-96B479A31C6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F461E95-B3D3-46EF-B3D9-96B479A31C63}" type="slidenum">
              <a:rPr lang="en-US" smtClean="0"/>
              <a:pPr/>
              <a:t>24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a:t>Click to edit Master title style</a:t>
            </a:r>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5C6AB84C-D12C-49A5-B9A6-5F512898FD10}" type="datetime1">
              <a:rPr lang="en-US" smtClean="0"/>
              <a:pPr/>
              <a:t>9/11/19</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C8EE4B1D-375A-4C29-A06E-22EA4BB9765E}"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CFB5719-BF76-4163-BE33-FFCD31BA637B}" type="datetime1">
              <a:rPr lang="en-US" smtClean="0"/>
              <a:pPr/>
              <a:t>9/11/19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EE4B1D-375A-4C29-A06E-22EA4BB9765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p>
            <a:r>
              <a:rPr kumimoji="0" lang="en-US"/>
              <a:t>Click to edit Master title style</a:t>
            </a:r>
          </a:p>
        </p:txBody>
      </p:sp>
      <p:sp>
        <p:nvSpPr>
          <p:cNvPr id="3" name="Vertical Text Placeholder 2"/>
          <p:cNvSpPr>
            <a:spLocks noGrp="1"/>
          </p:cNvSpPr>
          <p:nvPr>
            <p:ph type="body" orient="vert" idx="1"/>
          </p:nvPr>
        </p:nvSpPr>
        <p:spPr>
          <a:xfrm>
            <a:off x="457200" y="274642"/>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p>
            <a:fld id="{1AFB099D-8A1A-4B41-B962-368C3EF620E2}" type="datetime1">
              <a:rPr lang="en-US" smtClean="0"/>
              <a:pPr/>
              <a:t>9/11/19</a:t>
            </a:fld>
            <a:endParaRPr lang="en-US"/>
          </a:p>
        </p:txBody>
      </p:sp>
      <p:sp>
        <p:nvSpPr>
          <p:cNvPr id="5" name="Footer Placeholder 4"/>
          <p:cNvSpPr>
            <a:spLocks noGrp="1"/>
          </p:cNvSpPr>
          <p:nvPr>
            <p:ph type="ftr" sz="quarter" idx="11"/>
          </p:nvPr>
        </p:nvSpPr>
        <p:spPr>
          <a:xfrm>
            <a:off x="457200" y="6556248"/>
            <a:ext cx="3657600" cy="228600"/>
          </a:xfrm>
        </p:spPr>
        <p:txBody>
          <a:bodyPr/>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C8EE4B1D-375A-4C29-A06E-22EA4BB9765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AA0308A-B92B-46C9-A4C4-8B27E3A9F491}" type="datetime1">
              <a:rPr lang="en-US" smtClean="0"/>
              <a:pPr/>
              <a:t>9/11/19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EE4B1D-375A-4C29-A06E-22EA4BB9765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a:t>Click to edit Master title style</a:t>
            </a:r>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682A5B10-89CA-4050-A7EA-709A8A99B916}" type="datetime1">
              <a:rPr lang="en-US" smtClean="0"/>
              <a:pPr/>
              <a:t>9/11/19</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p>
            <a:fld id="{C8EE4B1D-375A-4C29-A06E-22EA4BB9765E}"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7F6096F3-7A5B-4CD7-B228-4616EBD0F979}" type="datetime1">
              <a:rPr lang="en-US" smtClean="0"/>
              <a:pPr/>
              <a:t>9/11/19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EE4B1D-375A-4C29-A06E-22EA4BB9765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39924C75-B5BB-4F9D-9D52-41C969253CFB}" type="datetime1">
              <a:rPr lang="en-US" smtClean="0"/>
              <a:pPr/>
              <a:t>9/11/19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8EE4B1D-375A-4C29-A06E-22EA4BB9765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514DF2E3-7784-4F8E-A557-EF443E089B31}" type="datetime1">
              <a:rPr lang="en-US" smtClean="0"/>
              <a:pPr/>
              <a:t>9/11/19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8EE4B1D-375A-4C29-A06E-22EA4BB9765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840544A0-3A46-46C8-9477-E17A0208686E}" type="datetime1">
              <a:rPr lang="en-US" smtClean="0"/>
              <a:pPr/>
              <a:t>9/11/19</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p>
            <a:fld id="{C8EE4B1D-375A-4C29-A06E-22EA4BB9765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a:t>Click to edit Master title style</a:t>
            </a:r>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B07D79A8-CC85-4295-8F83-9D72E749EF62}" type="datetime1">
              <a:rPr lang="en-US" smtClean="0"/>
              <a:pPr/>
              <a:t>9/11/19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EE4B1D-375A-4C29-A06E-22EA4BB9765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a:t>Click to edit Master text styles</a:t>
            </a:r>
          </a:p>
        </p:txBody>
      </p:sp>
      <p:sp>
        <p:nvSpPr>
          <p:cNvPr id="5" name="Date Placeholder 4"/>
          <p:cNvSpPr>
            <a:spLocks noGrp="1"/>
          </p:cNvSpPr>
          <p:nvPr>
            <p:ph type="dt" sz="half" idx="10"/>
          </p:nvPr>
        </p:nvSpPr>
        <p:spPr/>
        <p:txBody>
          <a:bodyPr/>
          <a:lstStyle/>
          <a:p>
            <a:fld id="{7B5A182D-0D35-4F9A-8235-BBCBDE62D2A8}" type="datetime1">
              <a:rPr lang="en-US" smtClean="0"/>
              <a:pPr/>
              <a:t>9/11/19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EE4B1D-375A-4C29-A06E-22EA4BB9765E}"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p>
            <a:r>
              <a:rPr kumimoji="0" lang="en-US"/>
              <a:t>Click to edit Master title style</a:t>
            </a:r>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CF0E64E6-5573-4F16-8EE9-04160B256E54}" type="datetime1">
              <a:rPr lang="en-US" smtClean="0"/>
              <a:pPr/>
              <a:t>9/11/19</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C8EE4B1D-375A-4C29-A06E-22EA4BB9765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Global Mental Health</a:t>
            </a:r>
          </a:p>
        </p:txBody>
      </p:sp>
      <p:sp>
        <p:nvSpPr>
          <p:cNvPr id="3" name="Subtitle 2"/>
          <p:cNvSpPr>
            <a:spLocks noGrp="1"/>
          </p:cNvSpPr>
          <p:nvPr>
            <p:ph type="subTitle" idx="1"/>
          </p:nvPr>
        </p:nvSpPr>
        <p:spPr/>
        <p:txBody>
          <a:bodyPr>
            <a:normAutofit/>
          </a:bodyPr>
          <a:lstStyle/>
          <a:p>
            <a:r>
              <a:rPr lang="en-US" dirty="0"/>
              <a:t>Overview of Mental Health Worldwide</a:t>
            </a:r>
          </a:p>
          <a:p>
            <a:r>
              <a:rPr lang="en-US" sz="2600" dirty="0"/>
              <a:t>Pamela Smith, MD</a:t>
            </a:r>
          </a:p>
          <a:p>
            <a:endParaRPr lang="en-US" sz="2600" dirty="0"/>
          </a:p>
        </p:txBody>
      </p:sp>
      <p:sp>
        <p:nvSpPr>
          <p:cNvPr id="4" name="Slide Number Placeholder 3"/>
          <p:cNvSpPr>
            <a:spLocks noGrp="1"/>
          </p:cNvSpPr>
          <p:nvPr>
            <p:ph type="sldNum" sz="quarter" idx="12"/>
          </p:nvPr>
        </p:nvSpPr>
        <p:spPr/>
        <p:txBody>
          <a:bodyPr/>
          <a:lstStyle/>
          <a:p>
            <a:fld id="{C8EE4B1D-375A-4C29-A06E-22EA4BB9765E}"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 facts</a:t>
            </a:r>
          </a:p>
        </p:txBody>
      </p:sp>
      <p:sp>
        <p:nvSpPr>
          <p:cNvPr id="3" name="Content Placeholder 2"/>
          <p:cNvSpPr>
            <a:spLocks noGrp="1"/>
          </p:cNvSpPr>
          <p:nvPr>
            <p:ph idx="1"/>
          </p:nvPr>
        </p:nvSpPr>
        <p:spPr/>
        <p:txBody>
          <a:bodyPr/>
          <a:lstStyle/>
          <a:p>
            <a:pPr algn="ctr">
              <a:buNone/>
            </a:pPr>
            <a:r>
              <a:rPr lang="en-US" b="1" dirty="0"/>
              <a:t>Fact 6: </a:t>
            </a:r>
          </a:p>
          <a:p>
            <a:pPr algn="ctr">
              <a:buNone/>
            </a:pPr>
            <a:r>
              <a:rPr lang="en-US" b="1" dirty="0"/>
              <a:t>War and disasters have a large impact on mental health and psychosocial well-being</a:t>
            </a:r>
          </a:p>
          <a:p>
            <a:r>
              <a:rPr lang="en-US" dirty="0"/>
              <a:t>Rates of mental disorder tend to double after emergencies.</a:t>
            </a:r>
            <a:endParaRPr lang="en-US" b="1" dirty="0"/>
          </a:p>
          <a:p>
            <a:endParaRPr lang="en-US" dirty="0"/>
          </a:p>
        </p:txBody>
      </p:sp>
      <p:sp>
        <p:nvSpPr>
          <p:cNvPr id="4" name="Slide Number Placeholder 3"/>
          <p:cNvSpPr>
            <a:spLocks noGrp="1"/>
          </p:cNvSpPr>
          <p:nvPr>
            <p:ph type="sldNum" sz="quarter" idx="12"/>
          </p:nvPr>
        </p:nvSpPr>
        <p:spPr/>
        <p:txBody>
          <a:bodyPr/>
          <a:lstStyle/>
          <a:p>
            <a:fld id="{C8EE4B1D-375A-4C29-A06E-22EA4BB9765E}" type="slidenum">
              <a:rPr lang="en-US" smtClean="0"/>
              <a:pPr/>
              <a:t>10</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9"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 Mental Health resources Worldwide</a:t>
            </a:r>
          </a:p>
        </p:txBody>
      </p:sp>
      <p:sp>
        <p:nvSpPr>
          <p:cNvPr id="3" name="Content Placeholder 2"/>
          <p:cNvSpPr>
            <a:spLocks noGrp="1"/>
          </p:cNvSpPr>
          <p:nvPr>
            <p:ph idx="1"/>
          </p:nvPr>
        </p:nvSpPr>
        <p:spPr/>
        <p:txBody>
          <a:bodyPr>
            <a:normAutofit lnSpcReduction="10000"/>
          </a:bodyPr>
          <a:lstStyle/>
          <a:p>
            <a:pPr algn="ctr">
              <a:buNone/>
            </a:pPr>
            <a:r>
              <a:rPr lang="en-US" dirty="0"/>
              <a:t>World Health Organization (WHO) 2011 Report (Mental Health Atlas 2011):</a:t>
            </a:r>
          </a:p>
          <a:p>
            <a:pPr algn="ctr">
              <a:buNone/>
            </a:pPr>
            <a:endParaRPr lang="en-US" dirty="0"/>
          </a:p>
          <a:p>
            <a:r>
              <a:rPr lang="en-US" dirty="0"/>
              <a:t> Assessment of mental health resources for 184 of 196 (WHO) member states  (representing 95% of WHO member states and 98% of the world’s population) </a:t>
            </a:r>
          </a:p>
          <a:p>
            <a:r>
              <a:rPr lang="en-US" dirty="0"/>
              <a:t>1</a:t>
            </a:r>
            <a:r>
              <a:rPr lang="en-US" baseline="30000" dirty="0"/>
              <a:t>st</a:t>
            </a:r>
            <a:r>
              <a:rPr lang="en-US" dirty="0"/>
              <a:t> report published in 2001; 2</a:t>
            </a:r>
            <a:r>
              <a:rPr lang="en-US" baseline="30000" dirty="0"/>
              <a:t>nd</a:t>
            </a:r>
            <a:r>
              <a:rPr lang="en-US" dirty="0"/>
              <a:t> in 2005</a:t>
            </a:r>
          </a:p>
          <a:p>
            <a:r>
              <a:rPr lang="en-US" dirty="0"/>
              <a:t>Contributors include WHO representatives  &amp; staff in country offices, MOH officials in member states</a:t>
            </a:r>
            <a:r>
              <a:rPr lang="en-US"/>
              <a:t>, MH </a:t>
            </a:r>
            <a:r>
              <a:rPr lang="en-US" dirty="0"/>
              <a:t>professionals worldwide expert in area of global MH</a:t>
            </a:r>
          </a:p>
          <a:p>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fld id="{C8EE4B1D-375A-4C29-A06E-22EA4BB9765E}"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Mental Health resources Worldwide</a:t>
            </a:r>
          </a:p>
        </p:txBody>
      </p:sp>
      <p:sp>
        <p:nvSpPr>
          <p:cNvPr id="3" name="Content Placeholder 2"/>
          <p:cNvSpPr>
            <a:spLocks noGrp="1"/>
          </p:cNvSpPr>
          <p:nvPr>
            <p:ph idx="1"/>
          </p:nvPr>
        </p:nvSpPr>
        <p:spPr/>
        <p:txBody>
          <a:bodyPr>
            <a:normAutofit/>
          </a:bodyPr>
          <a:lstStyle/>
          <a:p>
            <a:pPr>
              <a:buNone/>
            </a:pPr>
            <a:r>
              <a:rPr lang="en-US" dirty="0"/>
              <a:t>Geographic Regions (pg 76): </a:t>
            </a:r>
          </a:p>
          <a:p>
            <a:r>
              <a:rPr lang="en-US" dirty="0"/>
              <a:t>Africa (AFR) </a:t>
            </a:r>
          </a:p>
          <a:p>
            <a:r>
              <a:rPr lang="en-US" dirty="0"/>
              <a:t>Americas (AMR)</a:t>
            </a:r>
          </a:p>
          <a:p>
            <a:r>
              <a:rPr lang="en-US" dirty="0"/>
              <a:t>Eastern Mediterranean (EMR)</a:t>
            </a:r>
          </a:p>
          <a:p>
            <a:r>
              <a:rPr lang="en-US" dirty="0"/>
              <a:t>Europe (EUR)</a:t>
            </a:r>
          </a:p>
          <a:p>
            <a:r>
              <a:rPr lang="en-US" dirty="0"/>
              <a:t>South/South-East Asia (SEAR) </a:t>
            </a:r>
          </a:p>
          <a:p>
            <a:r>
              <a:rPr lang="en-US" dirty="0"/>
              <a:t>Western Pacific (WPR)</a:t>
            </a:r>
          </a:p>
        </p:txBody>
      </p:sp>
      <p:sp>
        <p:nvSpPr>
          <p:cNvPr id="4" name="Slide Number Placeholder 3"/>
          <p:cNvSpPr>
            <a:spLocks noGrp="1"/>
          </p:cNvSpPr>
          <p:nvPr>
            <p:ph type="sldNum" sz="quarter" idx="12"/>
          </p:nvPr>
        </p:nvSpPr>
        <p:spPr/>
        <p:txBody>
          <a:bodyPr/>
          <a:lstStyle/>
          <a:p>
            <a:fld id="{C8EE4B1D-375A-4C29-A06E-22EA4BB9765E}"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Mental Health resources Worldwide</a:t>
            </a:r>
          </a:p>
        </p:txBody>
      </p:sp>
      <p:sp>
        <p:nvSpPr>
          <p:cNvPr id="3" name="Content Placeholder 2"/>
          <p:cNvSpPr>
            <a:spLocks noGrp="1"/>
          </p:cNvSpPr>
          <p:nvPr>
            <p:ph idx="1"/>
          </p:nvPr>
        </p:nvSpPr>
        <p:spPr/>
        <p:txBody>
          <a:bodyPr/>
          <a:lstStyle/>
          <a:p>
            <a:pPr>
              <a:buNone/>
            </a:pPr>
            <a:r>
              <a:rPr lang="en-US" dirty="0"/>
              <a:t>Income Levels (pg 76)</a:t>
            </a:r>
          </a:p>
          <a:p>
            <a:r>
              <a:rPr lang="en-US" dirty="0"/>
              <a:t> High (gross national per capita income of US$ 12, 276 or more) </a:t>
            </a:r>
          </a:p>
          <a:p>
            <a:r>
              <a:rPr lang="en-US" dirty="0"/>
              <a:t>Upper-Middle (US$ 12,275 – $3,976)</a:t>
            </a:r>
          </a:p>
          <a:p>
            <a:r>
              <a:rPr lang="en-US" dirty="0"/>
              <a:t>Lower-Middle (US$ 3975 - $1006)</a:t>
            </a:r>
          </a:p>
          <a:p>
            <a:r>
              <a:rPr lang="en-US" dirty="0"/>
              <a:t>Low (US$ 1005 or less)</a:t>
            </a:r>
          </a:p>
          <a:p>
            <a:endParaRPr lang="en-US" dirty="0"/>
          </a:p>
        </p:txBody>
      </p:sp>
      <p:sp>
        <p:nvSpPr>
          <p:cNvPr id="4" name="Slide Number Placeholder 3"/>
          <p:cNvSpPr>
            <a:spLocks noGrp="1"/>
          </p:cNvSpPr>
          <p:nvPr>
            <p:ph type="sldNum" sz="quarter" idx="12"/>
          </p:nvPr>
        </p:nvSpPr>
        <p:spPr/>
        <p:txBody>
          <a:bodyPr/>
          <a:lstStyle/>
          <a:p>
            <a:fld id="{C8EE4B1D-375A-4C29-A06E-22EA4BB9765E}"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Mental Health resources Worldwide</a:t>
            </a:r>
          </a:p>
        </p:txBody>
      </p:sp>
      <p:sp>
        <p:nvSpPr>
          <p:cNvPr id="3" name="Content Placeholder 2"/>
          <p:cNvSpPr>
            <a:spLocks noGrp="1"/>
          </p:cNvSpPr>
          <p:nvPr>
            <p:ph idx="1"/>
          </p:nvPr>
        </p:nvSpPr>
        <p:spPr/>
        <p:txBody>
          <a:bodyPr>
            <a:normAutofit/>
          </a:bodyPr>
          <a:lstStyle/>
          <a:p>
            <a:pPr>
              <a:buNone/>
            </a:pPr>
            <a:r>
              <a:rPr lang="en-US" dirty="0"/>
              <a:t>Indicators of Global Mental Health Resources (WHO, 2011)</a:t>
            </a:r>
          </a:p>
          <a:p>
            <a:pPr>
              <a:buNone/>
            </a:pPr>
            <a:r>
              <a:rPr lang="en-US" dirty="0"/>
              <a:t>1) Governance</a:t>
            </a:r>
          </a:p>
          <a:p>
            <a:pPr>
              <a:buNone/>
            </a:pPr>
            <a:r>
              <a:rPr lang="en-US" dirty="0"/>
              <a:t>2) Financing</a:t>
            </a:r>
          </a:p>
          <a:p>
            <a:pPr>
              <a:buNone/>
            </a:pPr>
            <a:r>
              <a:rPr lang="en-US" dirty="0"/>
              <a:t>3) Mental health care delivery of services</a:t>
            </a:r>
          </a:p>
          <a:p>
            <a:pPr>
              <a:buNone/>
            </a:pPr>
            <a:r>
              <a:rPr lang="en-US" dirty="0"/>
              <a:t>4) Human resources</a:t>
            </a:r>
          </a:p>
          <a:p>
            <a:pPr>
              <a:buNone/>
            </a:pPr>
            <a:r>
              <a:rPr lang="en-US" dirty="0"/>
              <a:t>5) Medicines for mental &amp; behavioral disorders</a:t>
            </a:r>
          </a:p>
          <a:p>
            <a:pPr>
              <a:buNone/>
            </a:pPr>
            <a:r>
              <a:rPr lang="en-US" dirty="0"/>
              <a:t>6) Information systems.  </a:t>
            </a:r>
          </a:p>
          <a:p>
            <a:pPr>
              <a:buNone/>
            </a:pPr>
            <a:r>
              <a:rPr lang="en-US" dirty="0"/>
              <a:t> </a:t>
            </a:r>
          </a:p>
          <a:p>
            <a:endParaRPr lang="en-US" dirty="0"/>
          </a:p>
        </p:txBody>
      </p:sp>
      <p:sp>
        <p:nvSpPr>
          <p:cNvPr id="4" name="Slide Number Placeholder 3"/>
          <p:cNvSpPr>
            <a:spLocks noGrp="1"/>
          </p:cNvSpPr>
          <p:nvPr>
            <p:ph type="sldNum" sz="quarter" idx="12"/>
          </p:nvPr>
        </p:nvSpPr>
        <p:spPr/>
        <p:txBody>
          <a:bodyPr/>
          <a:lstStyle/>
          <a:p>
            <a:fld id="{C8EE4B1D-375A-4C29-A06E-22EA4BB9765E}"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Mental Health resources Worldwide</a:t>
            </a:r>
          </a:p>
        </p:txBody>
      </p:sp>
      <p:sp>
        <p:nvSpPr>
          <p:cNvPr id="3" name="Content Placeholder 2"/>
          <p:cNvSpPr>
            <a:spLocks noGrp="1"/>
          </p:cNvSpPr>
          <p:nvPr>
            <p:ph idx="1"/>
          </p:nvPr>
        </p:nvSpPr>
        <p:spPr/>
        <p:txBody>
          <a:bodyPr/>
          <a:lstStyle/>
          <a:p>
            <a:pPr>
              <a:buNone/>
            </a:pPr>
            <a:r>
              <a:rPr lang="en-US" dirty="0"/>
              <a:t>1) Governance </a:t>
            </a:r>
          </a:p>
          <a:p>
            <a:pPr>
              <a:buNone/>
            </a:pPr>
            <a:r>
              <a:rPr lang="en-US" dirty="0"/>
              <a:t>     a) mental health policy</a:t>
            </a:r>
          </a:p>
          <a:p>
            <a:pPr>
              <a:buNone/>
            </a:pPr>
            <a:r>
              <a:rPr lang="en-US" dirty="0"/>
              <a:t>     b) mental health plan</a:t>
            </a:r>
          </a:p>
          <a:p>
            <a:pPr>
              <a:buNone/>
            </a:pPr>
            <a:r>
              <a:rPr lang="en-US" dirty="0"/>
              <a:t>     c) mental health legislation</a:t>
            </a:r>
          </a:p>
        </p:txBody>
      </p:sp>
      <p:sp>
        <p:nvSpPr>
          <p:cNvPr id="4" name="Slide Number Placeholder 3"/>
          <p:cNvSpPr>
            <a:spLocks noGrp="1"/>
          </p:cNvSpPr>
          <p:nvPr>
            <p:ph type="sldNum" sz="quarter" idx="12"/>
          </p:nvPr>
        </p:nvSpPr>
        <p:spPr/>
        <p:txBody>
          <a:bodyPr/>
          <a:lstStyle/>
          <a:p>
            <a:fld id="{C8EE4B1D-375A-4C29-A06E-22EA4BB9765E}"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Mental Health resources Worldwide</a:t>
            </a:r>
          </a:p>
        </p:txBody>
      </p:sp>
      <p:sp>
        <p:nvSpPr>
          <p:cNvPr id="3" name="Content Placeholder 2"/>
          <p:cNvSpPr>
            <a:spLocks noGrp="1"/>
          </p:cNvSpPr>
          <p:nvPr>
            <p:ph idx="1"/>
          </p:nvPr>
        </p:nvSpPr>
        <p:spPr/>
        <p:txBody>
          <a:bodyPr>
            <a:normAutofit/>
          </a:bodyPr>
          <a:lstStyle/>
          <a:p>
            <a:pPr>
              <a:buNone/>
            </a:pPr>
            <a:r>
              <a:rPr lang="en-US" dirty="0"/>
              <a:t>1) Governance</a:t>
            </a:r>
          </a:p>
          <a:p>
            <a:pPr algn="ctr">
              <a:buNone/>
            </a:pPr>
            <a:r>
              <a:rPr lang="en-US" i="1" dirty="0"/>
              <a:t>Mental Health Policy:   </a:t>
            </a:r>
          </a:p>
          <a:p>
            <a:pPr algn="ctr">
              <a:buNone/>
            </a:pPr>
            <a:r>
              <a:rPr lang="en-US" dirty="0"/>
              <a:t>The official statement of a government conveying an organized set of values, principles, objectives and areas for action to improve the mental health of a population.</a:t>
            </a:r>
          </a:p>
          <a:p>
            <a:r>
              <a:rPr lang="en-US" dirty="0"/>
              <a:t> 60% of countries report having a mental health policy</a:t>
            </a:r>
          </a:p>
          <a:p>
            <a:r>
              <a:rPr lang="en-US" dirty="0"/>
              <a:t>Mental health policies tend to exist in high income countries (77.1%) compared to low income countries (48.7%). </a:t>
            </a:r>
          </a:p>
          <a:p>
            <a:endParaRPr lang="en-US" dirty="0"/>
          </a:p>
          <a:p>
            <a:endParaRPr lang="en-US" dirty="0"/>
          </a:p>
        </p:txBody>
      </p:sp>
      <p:sp>
        <p:nvSpPr>
          <p:cNvPr id="4" name="Slide Number Placeholder 3"/>
          <p:cNvSpPr>
            <a:spLocks noGrp="1"/>
          </p:cNvSpPr>
          <p:nvPr>
            <p:ph type="sldNum" sz="quarter" idx="12"/>
          </p:nvPr>
        </p:nvSpPr>
        <p:spPr/>
        <p:txBody>
          <a:bodyPr/>
          <a:lstStyle/>
          <a:p>
            <a:fld id="{C8EE4B1D-375A-4C29-A06E-22EA4BB9765E}" type="slidenum">
              <a:rPr lang="en-US" smtClean="0"/>
              <a:pPr/>
              <a:t>16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additive="base">
                                        <p:cTn id="1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Mental Health resources Worldwide</a:t>
            </a:r>
          </a:p>
        </p:txBody>
      </p:sp>
      <p:sp>
        <p:nvSpPr>
          <p:cNvPr id="3" name="Content Placeholder 2"/>
          <p:cNvSpPr>
            <a:spLocks noGrp="1"/>
          </p:cNvSpPr>
          <p:nvPr>
            <p:ph idx="1"/>
          </p:nvPr>
        </p:nvSpPr>
        <p:spPr/>
        <p:txBody>
          <a:bodyPr>
            <a:normAutofit/>
          </a:bodyPr>
          <a:lstStyle/>
          <a:p>
            <a:pPr>
              <a:buNone/>
            </a:pPr>
            <a:r>
              <a:rPr lang="en-US" dirty="0"/>
              <a:t>1) Governance</a:t>
            </a:r>
          </a:p>
          <a:p>
            <a:pPr algn="ctr">
              <a:buNone/>
            </a:pPr>
            <a:r>
              <a:rPr lang="en-US" i="1" dirty="0"/>
              <a:t>Mental Health Plan:</a:t>
            </a:r>
            <a:endParaRPr lang="en-US" dirty="0"/>
          </a:p>
          <a:p>
            <a:pPr algn="ctr">
              <a:buNone/>
            </a:pPr>
            <a:r>
              <a:rPr lang="en-US" i="1" dirty="0"/>
              <a:t> </a:t>
            </a:r>
            <a:r>
              <a:rPr lang="en-US" dirty="0"/>
              <a:t> scheme realizing the objectives of mental health policy</a:t>
            </a:r>
          </a:p>
          <a:p>
            <a:r>
              <a:rPr lang="en-US" dirty="0"/>
              <a:t>71% of countries reported having a mental health plan. </a:t>
            </a:r>
          </a:p>
          <a:p>
            <a:r>
              <a:rPr lang="en-US" dirty="0"/>
              <a:t>Wealthier countries had a tendency to have plans compared to countries with low income.  </a:t>
            </a:r>
          </a:p>
          <a:p>
            <a:pPr>
              <a:buNone/>
            </a:pPr>
            <a:endParaRPr lang="en-US" dirty="0"/>
          </a:p>
        </p:txBody>
      </p:sp>
      <p:sp>
        <p:nvSpPr>
          <p:cNvPr id="4" name="Slide Number Placeholder 3"/>
          <p:cNvSpPr>
            <a:spLocks noGrp="1"/>
          </p:cNvSpPr>
          <p:nvPr>
            <p:ph type="sldNum" sz="quarter" idx="12"/>
          </p:nvPr>
        </p:nvSpPr>
        <p:spPr/>
        <p:txBody>
          <a:bodyPr/>
          <a:lstStyle/>
          <a:p>
            <a:fld id="{C8EE4B1D-375A-4C29-A06E-22EA4BB9765E}" type="slidenum">
              <a:rPr lang="en-US" smtClean="0"/>
              <a:pPr/>
              <a:t>17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additive="base">
                                        <p:cTn id="1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Mental Health resources Worldwide</a:t>
            </a:r>
          </a:p>
        </p:txBody>
      </p:sp>
      <p:sp>
        <p:nvSpPr>
          <p:cNvPr id="3" name="Content Placeholder 2"/>
          <p:cNvSpPr>
            <a:spLocks noGrp="1"/>
          </p:cNvSpPr>
          <p:nvPr>
            <p:ph idx="1"/>
          </p:nvPr>
        </p:nvSpPr>
        <p:spPr/>
        <p:txBody>
          <a:bodyPr>
            <a:normAutofit fontScale="92500" lnSpcReduction="20000"/>
          </a:bodyPr>
          <a:lstStyle/>
          <a:p>
            <a:pPr>
              <a:buNone/>
            </a:pPr>
            <a:r>
              <a:rPr lang="en-US" dirty="0"/>
              <a:t>1) Governance</a:t>
            </a:r>
          </a:p>
          <a:p>
            <a:pPr algn="ctr">
              <a:buNone/>
            </a:pPr>
            <a:r>
              <a:rPr lang="en-US" i="1" dirty="0"/>
              <a:t>Mental Health Legislation:</a:t>
            </a:r>
          </a:p>
          <a:p>
            <a:pPr algn="ctr">
              <a:buNone/>
            </a:pPr>
            <a:r>
              <a:rPr lang="en-US" i="1" dirty="0"/>
              <a:t>Legal statutes to ensure good practice standards (</a:t>
            </a:r>
            <a:r>
              <a:rPr lang="en-US" i="1" dirty="0" err="1"/>
              <a:t>i.e</a:t>
            </a:r>
            <a:r>
              <a:rPr lang="en-US" i="1" dirty="0"/>
              <a:t> laws governing access to &amp; quality of care, consent to treatment, admission/treatment w/</a:t>
            </a:r>
            <a:r>
              <a:rPr lang="en-US" i="1" dirty="0" err="1"/>
              <a:t>i</a:t>
            </a:r>
            <a:r>
              <a:rPr lang="en-US" i="1" dirty="0"/>
              <a:t> hospitals, etc..)</a:t>
            </a:r>
            <a:endParaRPr lang="en-US" dirty="0"/>
          </a:p>
          <a:p>
            <a:r>
              <a:rPr lang="en-US" dirty="0"/>
              <a:t>Laws aid in legally reinforcing MH policies &amp; plans</a:t>
            </a:r>
          </a:p>
          <a:p>
            <a:r>
              <a:rPr lang="en-US" dirty="0"/>
              <a:t>59% of countries report having mental health legislation</a:t>
            </a:r>
          </a:p>
          <a:p>
            <a:r>
              <a:rPr lang="en-US" dirty="0"/>
              <a:t>Higher (i.e. high and upper-middle) income countries tended to have legislation present compared to lower (i.e. lower-middle and low) income countries. </a:t>
            </a:r>
          </a:p>
          <a:p>
            <a:endParaRPr lang="en-US" dirty="0"/>
          </a:p>
          <a:p>
            <a:endParaRPr lang="en-US" dirty="0"/>
          </a:p>
        </p:txBody>
      </p:sp>
      <p:sp>
        <p:nvSpPr>
          <p:cNvPr id="4" name="Slide Number Placeholder 3"/>
          <p:cNvSpPr>
            <a:spLocks noGrp="1"/>
          </p:cNvSpPr>
          <p:nvPr>
            <p:ph type="sldNum" sz="quarter" idx="12"/>
          </p:nvPr>
        </p:nvSpPr>
        <p:spPr/>
        <p:txBody>
          <a:bodyPr/>
          <a:lstStyle/>
          <a:p>
            <a:fld id="{C8EE4B1D-375A-4C29-A06E-22EA4BB9765E}" type="slidenum">
              <a:rPr lang="en-US" smtClean="0"/>
              <a:pPr/>
              <a:t>18</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9" dur="500"/>
                                        <p:tgtEl>
                                          <p:spTgt spid="3">
                                            <p:txEl>
                                              <p:pRg st="2" end="2"/>
                                            </p:txEl>
                                          </p:spTgt>
                                        </p:tgtEl>
                                      </p:cBhvr>
                                    </p:animEffect>
                                  </p:childTnLst>
                                </p:cTn>
                              </p:par>
                              <p:par>
                                <p:cTn id="10" presetID="53" presetClass="entr" presetSubtype="0" fill="hold" nodeType="with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 calcmode="lin" valueType="num">
                                      <p:cBhvr>
                                        <p:cTn id="1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14" dur="500"/>
                                        <p:tgtEl>
                                          <p:spTgt spid="3">
                                            <p:txEl>
                                              <p:pRg st="3" end="3"/>
                                            </p:txEl>
                                          </p:spTgt>
                                        </p:tgtEl>
                                      </p:cBhvr>
                                    </p:animEffect>
                                  </p:childTnLst>
                                </p:cTn>
                              </p:par>
                              <p:par>
                                <p:cTn id="15" presetID="53"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p:cTn id="1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19" dur="500"/>
                                        <p:tgtEl>
                                          <p:spTgt spid="3">
                                            <p:txEl>
                                              <p:pRg st="4" end="4"/>
                                            </p:txEl>
                                          </p:spTgt>
                                        </p:tgtEl>
                                      </p:cBhvr>
                                    </p:animEffect>
                                  </p:childTnLst>
                                </p:cTn>
                              </p:par>
                              <p:par>
                                <p:cTn id="20" presetID="53" presetClass="entr" presetSubtype="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 calcmode="lin" valueType="num">
                                      <p:cBhvr>
                                        <p:cTn id="2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24"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Mental Health resources Worldwide</a:t>
            </a:r>
          </a:p>
        </p:txBody>
      </p:sp>
      <p:sp>
        <p:nvSpPr>
          <p:cNvPr id="3" name="Content Placeholder 2"/>
          <p:cNvSpPr>
            <a:spLocks noGrp="1"/>
          </p:cNvSpPr>
          <p:nvPr>
            <p:ph idx="1"/>
          </p:nvPr>
        </p:nvSpPr>
        <p:spPr/>
        <p:txBody>
          <a:bodyPr>
            <a:normAutofit/>
          </a:bodyPr>
          <a:lstStyle/>
          <a:p>
            <a:pPr>
              <a:buNone/>
            </a:pPr>
            <a:r>
              <a:rPr lang="en-US" dirty="0"/>
              <a:t>2) Financing</a:t>
            </a:r>
          </a:p>
          <a:p>
            <a:pPr>
              <a:buNone/>
            </a:pPr>
            <a:endParaRPr lang="en-US" dirty="0"/>
          </a:p>
          <a:p>
            <a:r>
              <a:rPr lang="en-US" dirty="0"/>
              <a:t>Median mental health expenditures per capita are US$ 1.63 with large variation among income groups, ranging from US$ 0.20 in low income countries to US$ 44.84 in high income countries.</a:t>
            </a:r>
          </a:p>
          <a:p>
            <a:r>
              <a:rPr lang="en-US" dirty="0"/>
              <a:t>Sixty-seven percent (67%) of financial resources worldwide are directed toward mental hospitals /institutions (as opposed to community-based facilities)</a:t>
            </a:r>
          </a:p>
          <a:p>
            <a:endParaRPr lang="en-US" dirty="0"/>
          </a:p>
        </p:txBody>
      </p:sp>
      <p:sp>
        <p:nvSpPr>
          <p:cNvPr id="4" name="Slide Number Placeholder 3"/>
          <p:cNvSpPr>
            <a:spLocks noGrp="1"/>
          </p:cNvSpPr>
          <p:nvPr>
            <p:ph type="sldNum" sz="quarter" idx="12"/>
          </p:nvPr>
        </p:nvSpPr>
        <p:spPr/>
        <p:txBody>
          <a:bodyPr/>
          <a:lstStyle/>
          <a:p>
            <a:fld id="{C8EE4B1D-375A-4C29-A06E-22EA4BB9765E}" type="slidenum">
              <a:rPr lang="en-US" smtClean="0"/>
              <a:pPr/>
              <a:t>19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linds(horizontal)">
                                      <p:cBhvr>
                                        <p:cTn id="7" dur="500"/>
                                        <p:tgtEl>
                                          <p:spTgt spid="3">
                                            <p:txEl>
                                              <p:pRg st="2" end="2"/>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blinds(horizontal)">
                                      <p:cBhvr>
                                        <p:cTn id="1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a:t>
            </a:r>
          </a:p>
        </p:txBody>
      </p:sp>
      <p:sp>
        <p:nvSpPr>
          <p:cNvPr id="3" name="Content Placeholder 2"/>
          <p:cNvSpPr>
            <a:spLocks noGrp="1"/>
          </p:cNvSpPr>
          <p:nvPr>
            <p:ph idx="1"/>
          </p:nvPr>
        </p:nvSpPr>
        <p:spPr/>
        <p:txBody>
          <a:bodyPr/>
          <a:lstStyle/>
          <a:p>
            <a:pPr lvl="0">
              <a:buNone/>
            </a:pPr>
            <a:r>
              <a:rPr lang="en-US" sz="3200" dirty="0"/>
              <a:t>1) General Facts Regarding Mental Health Worldwide</a:t>
            </a:r>
          </a:p>
          <a:p>
            <a:pPr>
              <a:buNone/>
            </a:pPr>
            <a:endParaRPr lang="en-US" sz="3200" dirty="0"/>
          </a:p>
          <a:p>
            <a:pPr lvl="0">
              <a:buNone/>
            </a:pPr>
            <a:r>
              <a:rPr lang="en-US" sz="3200" dirty="0"/>
              <a:t>2) Mental health resources available worldwide </a:t>
            </a:r>
            <a:r>
              <a:rPr lang="en-US" sz="2400" dirty="0"/>
              <a:t>(WHO/Mental Health Atlas 2011 Analysis)</a:t>
            </a:r>
          </a:p>
          <a:p>
            <a:endParaRPr lang="en-US" dirty="0"/>
          </a:p>
        </p:txBody>
      </p:sp>
      <p:sp>
        <p:nvSpPr>
          <p:cNvPr id="4" name="Slide Number Placeholder 3"/>
          <p:cNvSpPr>
            <a:spLocks noGrp="1"/>
          </p:cNvSpPr>
          <p:nvPr>
            <p:ph type="sldNum" sz="quarter" idx="12"/>
          </p:nvPr>
        </p:nvSpPr>
        <p:spPr/>
        <p:txBody>
          <a:bodyPr/>
          <a:lstStyle/>
          <a:p>
            <a:fld id="{C8EE4B1D-375A-4C29-A06E-22EA4BB9765E}" type="slidenum">
              <a:rPr lang="en-US" smtClean="0"/>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Mental Health resources Worldwide</a:t>
            </a:r>
          </a:p>
        </p:txBody>
      </p:sp>
      <p:sp>
        <p:nvSpPr>
          <p:cNvPr id="3" name="Content Placeholder 2"/>
          <p:cNvSpPr>
            <a:spLocks noGrp="1"/>
          </p:cNvSpPr>
          <p:nvPr>
            <p:ph idx="1"/>
          </p:nvPr>
        </p:nvSpPr>
        <p:spPr/>
        <p:txBody>
          <a:bodyPr>
            <a:normAutofit/>
          </a:bodyPr>
          <a:lstStyle/>
          <a:p>
            <a:pPr>
              <a:buNone/>
            </a:pPr>
            <a:r>
              <a:rPr lang="en-US" dirty="0"/>
              <a:t>3) Mental Care Delivery of Services</a:t>
            </a:r>
          </a:p>
          <a:p>
            <a:pPr>
              <a:buNone/>
            </a:pPr>
            <a:r>
              <a:rPr lang="en-US" dirty="0"/>
              <a:t> </a:t>
            </a:r>
          </a:p>
          <a:p>
            <a:pPr>
              <a:buNone/>
            </a:pPr>
            <a:r>
              <a:rPr lang="en-US" dirty="0"/>
              <a:t>a) Primary health care (PHC) clinicians</a:t>
            </a:r>
          </a:p>
          <a:p>
            <a:pPr>
              <a:buNone/>
            </a:pPr>
            <a:r>
              <a:rPr lang="en-US" dirty="0"/>
              <a:t>b) Mental health facilities </a:t>
            </a:r>
            <a:r>
              <a:rPr lang="en-US" sz="2600" dirty="0"/>
              <a:t>(outpatient, day treatment, general hospital psychiatric ward, community residential, and mental hospital facilities) </a:t>
            </a:r>
          </a:p>
          <a:p>
            <a:pPr>
              <a:buNone/>
            </a:pPr>
            <a:r>
              <a:rPr lang="en-US" dirty="0"/>
              <a:t>c) Other aspects of service</a:t>
            </a:r>
            <a:r>
              <a:rPr lang="en-US" sz="2400" dirty="0"/>
              <a:t> (length of mental hospital stay, follow up care, psychosocial interventions, and distribution of beds across facilities).</a:t>
            </a:r>
          </a:p>
          <a:p>
            <a:endParaRPr lang="en-US" dirty="0"/>
          </a:p>
          <a:p>
            <a:endParaRPr lang="en-US" dirty="0"/>
          </a:p>
        </p:txBody>
      </p:sp>
      <p:sp>
        <p:nvSpPr>
          <p:cNvPr id="4" name="Slide Number Placeholder 3"/>
          <p:cNvSpPr>
            <a:spLocks noGrp="1"/>
          </p:cNvSpPr>
          <p:nvPr>
            <p:ph type="sldNum" sz="quarter" idx="12"/>
          </p:nvPr>
        </p:nvSpPr>
        <p:spPr/>
        <p:txBody>
          <a:bodyPr/>
          <a:lstStyle/>
          <a:p>
            <a:fld id="{C8EE4B1D-375A-4C29-A06E-22EA4BB9765E}" type="slidenum">
              <a:rPr lang="en-US" smtClean="0"/>
              <a:pPr/>
              <a:t>20</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9" dur="500"/>
                                        <p:tgtEl>
                                          <p:spTgt spid="3">
                                            <p:txEl>
                                              <p:pRg st="2" end="2"/>
                                            </p:txEl>
                                          </p:spTgt>
                                        </p:tgtEl>
                                      </p:cBhvr>
                                    </p:animEffect>
                                  </p:childTnLst>
                                </p:cTn>
                              </p:par>
                              <p:par>
                                <p:cTn id="10" presetID="53" presetClass="entr" presetSubtype="0" fill="hold" nodeType="with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 calcmode="lin" valueType="num">
                                      <p:cBhvr>
                                        <p:cTn id="1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14" dur="500"/>
                                        <p:tgtEl>
                                          <p:spTgt spid="3">
                                            <p:txEl>
                                              <p:pRg st="3" end="3"/>
                                            </p:txEl>
                                          </p:spTgt>
                                        </p:tgtEl>
                                      </p:cBhvr>
                                    </p:animEffect>
                                  </p:childTnLst>
                                </p:cTn>
                              </p:par>
                              <p:par>
                                <p:cTn id="15" presetID="53"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p:cTn id="1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1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Mental Health resources Worldwide</a:t>
            </a:r>
          </a:p>
        </p:txBody>
      </p:sp>
      <p:sp>
        <p:nvSpPr>
          <p:cNvPr id="3" name="Content Placeholder 2"/>
          <p:cNvSpPr>
            <a:spLocks noGrp="1"/>
          </p:cNvSpPr>
          <p:nvPr>
            <p:ph idx="1"/>
          </p:nvPr>
        </p:nvSpPr>
        <p:spPr/>
        <p:txBody>
          <a:bodyPr/>
          <a:lstStyle/>
          <a:p>
            <a:r>
              <a:rPr lang="en-US" dirty="0"/>
              <a:t>Higher income countries typically have more facilities and higher admission / utilization rates.</a:t>
            </a:r>
          </a:p>
          <a:p>
            <a:r>
              <a:rPr lang="en-US" dirty="0"/>
              <a:t> A significant majority (77%) of individuals admitted to mental hospitals remain there less than one year. However, this also implies that almost a quarter of people admitted to mental hospitals remain there longer than a year after admission.</a:t>
            </a:r>
          </a:p>
        </p:txBody>
      </p:sp>
      <p:sp>
        <p:nvSpPr>
          <p:cNvPr id="4" name="Slide Number Placeholder 3"/>
          <p:cNvSpPr>
            <a:spLocks noGrp="1"/>
          </p:cNvSpPr>
          <p:nvPr>
            <p:ph type="sldNum" sz="quarter" idx="12"/>
          </p:nvPr>
        </p:nvSpPr>
        <p:spPr/>
        <p:txBody>
          <a:bodyPr/>
          <a:lstStyle/>
          <a:p>
            <a:fld id="{C8EE4B1D-375A-4C29-A06E-22EA4BB9765E}" type="slidenum">
              <a:rPr lang="en-US" smtClean="0"/>
              <a:pPr/>
              <a:t>21</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53"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Mental Health resources Worldwide</a:t>
            </a:r>
          </a:p>
        </p:txBody>
      </p:sp>
      <p:sp>
        <p:nvSpPr>
          <p:cNvPr id="3" name="Content Placeholder 2"/>
          <p:cNvSpPr>
            <a:spLocks noGrp="1"/>
          </p:cNvSpPr>
          <p:nvPr>
            <p:ph idx="1"/>
          </p:nvPr>
        </p:nvSpPr>
        <p:spPr/>
        <p:txBody>
          <a:bodyPr>
            <a:normAutofit/>
          </a:bodyPr>
          <a:lstStyle/>
          <a:p>
            <a:pPr>
              <a:buNone/>
            </a:pPr>
            <a:r>
              <a:rPr lang="en-US" dirty="0"/>
              <a:t>4) Human Resources</a:t>
            </a:r>
          </a:p>
          <a:p>
            <a:r>
              <a:rPr lang="en-US" dirty="0"/>
              <a:t>Worldwide, </a:t>
            </a:r>
            <a:r>
              <a:rPr lang="en-US" u="sng" dirty="0"/>
              <a:t>nurses</a:t>
            </a:r>
            <a:r>
              <a:rPr lang="en-US" dirty="0"/>
              <a:t> represent the most prevalent health professional group working in the mental health sector (5.8 per 100,000 population).  </a:t>
            </a:r>
          </a:p>
          <a:p>
            <a:r>
              <a:rPr lang="en-US" dirty="0"/>
              <a:t>Greater rates of human resources are observed in higher income countries.</a:t>
            </a:r>
          </a:p>
          <a:p>
            <a:r>
              <a:rPr lang="en-US" dirty="0"/>
              <a:t>User and family associations are present in 64% and 62% of countries, respectively.</a:t>
            </a:r>
          </a:p>
          <a:p>
            <a:r>
              <a:rPr lang="en-US" dirty="0"/>
              <a:t>Both user &amp; family associations are more prevalent in higher income countries</a:t>
            </a:r>
          </a:p>
          <a:p>
            <a:pPr>
              <a:buNone/>
            </a:pPr>
            <a:endParaRPr lang="en-US" dirty="0"/>
          </a:p>
        </p:txBody>
      </p:sp>
      <p:sp>
        <p:nvSpPr>
          <p:cNvPr id="4" name="Slide Number Placeholder 3"/>
          <p:cNvSpPr>
            <a:spLocks noGrp="1"/>
          </p:cNvSpPr>
          <p:nvPr>
            <p:ph type="sldNum" sz="quarter" idx="12"/>
          </p:nvPr>
        </p:nvSpPr>
        <p:spPr/>
        <p:txBody>
          <a:bodyPr/>
          <a:lstStyle/>
          <a:p>
            <a:fld id="{C8EE4B1D-375A-4C29-A06E-22EA4BB9765E}" type="slidenum">
              <a:rPr lang="en-US" smtClean="0"/>
              <a:pPr/>
              <a:t>22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3">
                                            <p:txEl>
                                              <p:pRg st="1" end="1"/>
                                            </p:txEl>
                                          </p:spTgt>
                                        </p:tgtEl>
                                      </p:cBhvr>
                                    </p:animEffect>
                                  </p:childTnLst>
                                </p:cTn>
                              </p:par>
                              <p:par>
                                <p:cTn id="10" presetID="53"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p:cTn id="12"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4" dur="500"/>
                                        <p:tgtEl>
                                          <p:spTgt spid="3">
                                            <p:txEl>
                                              <p:pRg st="2" end="2"/>
                                            </p:txEl>
                                          </p:spTgt>
                                        </p:tgtEl>
                                      </p:cBhvr>
                                    </p:animEffect>
                                  </p:childTnLst>
                                </p:cTn>
                              </p:par>
                              <p:par>
                                <p:cTn id="15" presetID="53"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p:cTn id="1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19" dur="500"/>
                                        <p:tgtEl>
                                          <p:spTgt spid="3">
                                            <p:txEl>
                                              <p:pRg st="3" end="3"/>
                                            </p:txEl>
                                          </p:spTgt>
                                        </p:tgtEl>
                                      </p:cBhvr>
                                    </p:animEffect>
                                  </p:childTnLst>
                                </p:cTn>
                              </p:par>
                              <p:par>
                                <p:cTn id="20" presetID="53" presetClass="entr" presetSubtype="0" fill="hold"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 calcmode="lin" valueType="num">
                                      <p:cBhvr>
                                        <p:cTn id="22"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4"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Mental Health resources Worldwide</a:t>
            </a:r>
          </a:p>
        </p:txBody>
      </p:sp>
      <p:sp>
        <p:nvSpPr>
          <p:cNvPr id="3" name="Content Placeholder 2"/>
          <p:cNvSpPr>
            <a:spLocks noGrp="1"/>
          </p:cNvSpPr>
          <p:nvPr>
            <p:ph idx="1"/>
          </p:nvPr>
        </p:nvSpPr>
        <p:spPr/>
        <p:txBody>
          <a:bodyPr>
            <a:normAutofit/>
          </a:bodyPr>
          <a:lstStyle/>
          <a:p>
            <a:pPr>
              <a:buNone/>
            </a:pPr>
            <a:r>
              <a:rPr lang="en-US" dirty="0"/>
              <a:t>5) Medicines for mental &amp; behavioral disorders</a:t>
            </a:r>
          </a:p>
          <a:p>
            <a:r>
              <a:rPr lang="en-US" dirty="0"/>
              <a:t>Worldwide, the median expenditure per person per year on medicines for mental and behavioral disorders - approx $7 ($6.81) USD.  </a:t>
            </a:r>
          </a:p>
          <a:p>
            <a:r>
              <a:rPr lang="en-US" dirty="0"/>
              <a:t>The actual expenditure is likely to be lower, however, as fewer than 30% of countries involved in the survey reported data, with those responding being disproportionately from high income countries</a:t>
            </a:r>
          </a:p>
          <a:p>
            <a:endParaRPr lang="en-US" dirty="0"/>
          </a:p>
        </p:txBody>
      </p:sp>
      <p:sp>
        <p:nvSpPr>
          <p:cNvPr id="4" name="Slide Number Placeholder 3"/>
          <p:cNvSpPr>
            <a:spLocks noGrp="1"/>
          </p:cNvSpPr>
          <p:nvPr>
            <p:ph type="sldNum" sz="quarter" idx="12"/>
          </p:nvPr>
        </p:nvSpPr>
        <p:spPr/>
        <p:txBody>
          <a:bodyPr/>
          <a:lstStyle/>
          <a:p>
            <a:fld id="{C8EE4B1D-375A-4C29-A06E-22EA4BB9765E}" type="slidenum">
              <a:rPr lang="en-US" smtClean="0"/>
              <a:pPr/>
              <a:t>23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3">
                                            <p:txEl>
                                              <p:pRg st="1" end="1"/>
                                            </p:txEl>
                                          </p:spTgt>
                                        </p:tgtEl>
                                      </p:cBhvr>
                                    </p:animEffect>
                                  </p:childTnLst>
                                </p:cTn>
                              </p:par>
                              <p:par>
                                <p:cTn id="10" presetID="53"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p:cTn id="12"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4"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Mental Health resources Worldwide</a:t>
            </a:r>
          </a:p>
        </p:txBody>
      </p:sp>
      <p:sp>
        <p:nvSpPr>
          <p:cNvPr id="3" name="Content Placeholder 2"/>
          <p:cNvSpPr>
            <a:spLocks noGrp="1"/>
          </p:cNvSpPr>
          <p:nvPr>
            <p:ph idx="1"/>
          </p:nvPr>
        </p:nvSpPr>
        <p:spPr/>
        <p:txBody>
          <a:bodyPr>
            <a:normAutofit/>
          </a:bodyPr>
          <a:lstStyle/>
          <a:p>
            <a:pPr>
              <a:buNone/>
            </a:pPr>
            <a:r>
              <a:rPr lang="en-US" dirty="0"/>
              <a:t>6) Information systems</a:t>
            </a:r>
          </a:p>
          <a:p>
            <a:r>
              <a:rPr lang="en-US" dirty="0"/>
              <a:t>Majority of countries collect mental health care data for individuals receiving treatment from mental hospitals, general medical hospitals, day treatment &amp; outpatient clinics.  </a:t>
            </a:r>
          </a:p>
          <a:p>
            <a:r>
              <a:rPr lang="en-US" dirty="0"/>
              <a:t>Less data tends to be collected from primary care and community residential facilities.</a:t>
            </a:r>
          </a:p>
          <a:p>
            <a:endParaRPr lang="en-US" dirty="0"/>
          </a:p>
        </p:txBody>
      </p:sp>
      <p:sp>
        <p:nvSpPr>
          <p:cNvPr id="4" name="Slide Number Placeholder 3"/>
          <p:cNvSpPr>
            <a:spLocks noGrp="1"/>
          </p:cNvSpPr>
          <p:nvPr>
            <p:ph type="sldNum" sz="quarter" idx="12"/>
          </p:nvPr>
        </p:nvSpPr>
        <p:spPr/>
        <p:txBody>
          <a:bodyPr/>
          <a:lstStyle/>
          <a:p>
            <a:fld id="{C8EE4B1D-375A-4C29-A06E-22EA4BB9765E}" type="slidenum">
              <a:rPr lang="en-US" smtClean="0"/>
              <a:pPr/>
              <a:t>24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Mental Health resources Worldwide</a:t>
            </a:r>
          </a:p>
        </p:txBody>
      </p:sp>
      <p:sp>
        <p:nvSpPr>
          <p:cNvPr id="3" name="Content Placeholder 2"/>
          <p:cNvSpPr>
            <a:spLocks noGrp="1"/>
          </p:cNvSpPr>
          <p:nvPr>
            <p:ph idx="1"/>
          </p:nvPr>
        </p:nvSpPr>
        <p:spPr/>
        <p:txBody>
          <a:bodyPr>
            <a:normAutofit fontScale="92500" lnSpcReduction="10000"/>
          </a:bodyPr>
          <a:lstStyle/>
          <a:p>
            <a:pPr>
              <a:buNone/>
            </a:pPr>
            <a:r>
              <a:rPr lang="en-US" dirty="0"/>
              <a:t>SUMMARY </a:t>
            </a:r>
          </a:p>
          <a:p>
            <a:r>
              <a:rPr lang="en-US" dirty="0"/>
              <a:t>Growing burden of neuropsychiatric disease </a:t>
            </a:r>
          </a:p>
          <a:p>
            <a:r>
              <a:rPr lang="en-US" dirty="0"/>
              <a:t>Mental health resources remain insufficient   </a:t>
            </a:r>
          </a:p>
          <a:p>
            <a:r>
              <a:rPr lang="en-US" dirty="0"/>
              <a:t>The burden of disease is much greater in low income countries compared to high income countries.  </a:t>
            </a:r>
          </a:p>
          <a:p>
            <a:r>
              <a:rPr lang="en-US" dirty="0"/>
              <a:t>EMR &amp; EUR consistently ranked high; AFR low regarding elements of MH resources </a:t>
            </a:r>
          </a:p>
          <a:p>
            <a:r>
              <a:rPr lang="en-US" dirty="0"/>
              <a:t>Number of beds in mental hospitals is reduced in the majority of countries  (may indicate a shift from institutional care to community-based care).</a:t>
            </a:r>
          </a:p>
        </p:txBody>
      </p:sp>
      <p:sp>
        <p:nvSpPr>
          <p:cNvPr id="4" name="Slide Number Placeholder 3"/>
          <p:cNvSpPr>
            <a:spLocks noGrp="1"/>
          </p:cNvSpPr>
          <p:nvPr>
            <p:ph type="sldNum" sz="quarter" idx="12"/>
          </p:nvPr>
        </p:nvSpPr>
        <p:spPr/>
        <p:txBody>
          <a:bodyPr/>
          <a:lstStyle/>
          <a:p>
            <a:fld id="{C8EE4B1D-375A-4C29-A06E-22EA4BB9765E}" type="slidenum">
              <a:rPr lang="en-US" smtClean="0"/>
              <a:pPr/>
              <a:t>25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3">
                                            <p:txEl>
                                              <p:pRg st="1" end="1"/>
                                            </p:txEl>
                                          </p:spTgt>
                                        </p:tgtEl>
                                      </p:cBhvr>
                                    </p:animEffect>
                                  </p:childTnLst>
                                </p:cTn>
                              </p:par>
                              <p:par>
                                <p:cTn id="10" presetID="53"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p:cTn id="12"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4" dur="500"/>
                                        <p:tgtEl>
                                          <p:spTgt spid="3">
                                            <p:txEl>
                                              <p:pRg st="2" end="2"/>
                                            </p:txEl>
                                          </p:spTgt>
                                        </p:tgtEl>
                                      </p:cBhvr>
                                    </p:animEffect>
                                  </p:childTnLst>
                                </p:cTn>
                              </p:par>
                              <p:par>
                                <p:cTn id="15" presetID="53"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p:cTn id="1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19" dur="500"/>
                                        <p:tgtEl>
                                          <p:spTgt spid="3">
                                            <p:txEl>
                                              <p:pRg st="3" end="3"/>
                                            </p:txEl>
                                          </p:spTgt>
                                        </p:tgtEl>
                                      </p:cBhvr>
                                    </p:animEffect>
                                  </p:childTnLst>
                                </p:cTn>
                              </p:par>
                              <p:par>
                                <p:cTn id="20" presetID="53" presetClass="entr" presetSubtype="0" fill="hold"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 calcmode="lin" valueType="num">
                                      <p:cBhvr>
                                        <p:cTn id="22"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4" dur="500"/>
                                        <p:tgtEl>
                                          <p:spTgt spid="3">
                                            <p:txEl>
                                              <p:pRg st="4" end="4"/>
                                            </p:txEl>
                                          </p:spTgt>
                                        </p:tgtEl>
                                      </p:cBhvr>
                                    </p:animEffect>
                                  </p:childTnLst>
                                </p:cTn>
                              </p:par>
                              <p:par>
                                <p:cTn id="25" presetID="53" presetClass="entr" presetSubtype="0"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p:cTn id="27"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29"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Definition</a:t>
            </a:r>
          </a:p>
        </p:txBody>
      </p:sp>
      <p:sp>
        <p:nvSpPr>
          <p:cNvPr id="3" name="Content Placeholder 2"/>
          <p:cNvSpPr>
            <a:spLocks noGrp="1"/>
          </p:cNvSpPr>
          <p:nvPr>
            <p:ph idx="1"/>
          </p:nvPr>
        </p:nvSpPr>
        <p:spPr/>
        <p:txBody>
          <a:bodyPr>
            <a:normAutofit/>
          </a:bodyPr>
          <a:lstStyle/>
          <a:p>
            <a:pPr algn="ctr">
              <a:buNone/>
            </a:pPr>
            <a:r>
              <a:rPr lang="en-US" b="1" dirty="0"/>
              <a:t>MENTAL HEALTH:</a:t>
            </a:r>
          </a:p>
          <a:p>
            <a:pPr algn="ctr">
              <a:buNone/>
            </a:pPr>
            <a:r>
              <a:rPr lang="en-US" dirty="0"/>
              <a:t>A “state of well-being in which every individual realizes his or her own potential, can cope with the normal stresses of life, can work productively and fruitfully, and is able to make a contribution to her or his community”  (WHO)</a:t>
            </a:r>
          </a:p>
          <a:p>
            <a:pPr algn="ctr"/>
            <a:endParaRPr lang="en-US" dirty="0"/>
          </a:p>
          <a:p>
            <a:endParaRPr lang="en-US" dirty="0"/>
          </a:p>
        </p:txBody>
      </p:sp>
      <p:sp>
        <p:nvSpPr>
          <p:cNvPr id="4" name="Slide Number Placeholder 3"/>
          <p:cNvSpPr>
            <a:spLocks noGrp="1"/>
          </p:cNvSpPr>
          <p:nvPr>
            <p:ph type="sldNum" sz="quarter" idx="12"/>
          </p:nvPr>
        </p:nvSpPr>
        <p:spPr/>
        <p:txBody>
          <a:bodyPr/>
          <a:lstStyle/>
          <a:p>
            <a:fld id="{C8EE4B1D-375A-4C29-A06E-22EA4BB9765E}"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definition</a:t>
            </a:r>
          </a:p>
        </p:txBody>
      </p:sp>
      <p:sp>
        <p:nvSpPr>
          <p:cNvPr id="3" name="Content Placeholder 2"/>
          <p:cNvSpPr>
            <a:spLocks noGrp="1"/>
          </p:cNvSpPr>
          <p:nvPr>
            <p:ph idx="1"/>
          </p:nvPr>
        </p:nvSpPr>
        <p:spPr/>
        <p:txBody>
          <a:bodyPr>
            <a:normAutofit/>
          </a:bodyPr>
          <a:lstStyle/>
          <a:p>
            <a:pPr algn="ctr">
              <a:buNone/>
            </a:pPr>
            <a:r>
              <a:rPr lang="en-US" b="1" dirty="0"/>
              <a:t>Global Mental Health:</a:t>
            </a:r>
          </a:p>
          <a:p>
            <a:pPr algn="ctr">
              <a:buNone/>
            </a:pPr>
            <a:endParaRPr lang="en-US" b="1" dirty="0"/>
          </a:p>
          <a:p>
            <a:pPr algn="ctr">
              <a:buNone/>
            </a:pPr>
            <a:r>
              <a:rPr lang="en-US" dirty="0"/>
              <a:t>Refers to the international perspective on varied aspects of mental health; area of study, research and practice that places a priority on improving mental health and achieving equity in mental health for all people worldwide (</a:t>
            </a:r>
            <a:r>
              <a:rPr lang="en-US" dirty="0" err="1"/>
              <a:t>Koplan</a:t>
            </a:r>
            <a:r>
              <a:rPr lang="en-US" dirty="0"/>
              <a:t> et al, 2009). </a:t>
            </a:r>
          </a:p>
          <a:p>
            <a:endParaRPr lang="en-US" dirty="0"/>
          </a:p>
          <a:p>
            <a:endParaRPr lang="en-US" dirty="0"/>
          </a:p>
          <a:p>
            <a:pPr>
              <a:buNone/>
            </a:pPr>
            <a:endParaRPr lang="en-US" dirty="0"/>
          </a:p>
        </p:txBody>
      </p:sp>
      <p:sp>
        <p:nvSpPr>
          <p:cNvPr id="4" name="Slide Number Placeholder 3"/>
          <p:cNvSpPr>
            <a:spLocks noGrp="1"/>
          </p:cNvSpPr>
          <p:nvPr>
            <p:ph type="sldNum" sz="quarter" idx="12"/>
          </p:nvPr>
        </p:nvSpPr>
        <p:spPr/>
        <p:txBody>
          <a:bodyPr/>
          <a:lstStyle/>
          <a:p>
            <a:fld id="{C8EE4B1D-375A-4C29-A06E-22EA4BB9765E}"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 Facts</a:t>
            </a:r>
          </a:p>
        </p:txBody>
      </p:sp>
      <p:sp>
        <p:nvSpPr>
          <p:cNvPr id="3" name="Content Placeholder 2"/>
          <p:cNvSpPr>
            <a:spLocks noGrp="1"/>
          </p:cNvSpPr>
          <p:nvPr>
            <p:ph idx="1"/>
          </p:nvPr>
        </p:nvSpPr>
        <p:spPr/>
        <p:txBody>
          <a:bodyPr>
            <a:normAutofit fontScale="92500" lnSpcReduction="10000"/>
          </a:bodyPr>
          <a:lstStyle/>
          <a:p>
            <a:pPr algn="ctr">
              <a:buNone/>
            </a:pPr>
            <a:r>
              <a:rPr lang="en-US" b="1" dirty="0"/>
              <a:t>Fact 1:</a:t>
            </a:r>
          </a:p>
          <a:p>
            <a:pPr algn="ctr">
              <a:buNone/>
            </a:pPr>
            <a:r>
              <a:rPr lang="en-US" b="1" dirty="0"/>
              <a:t>Mental and substance use disorders are significantly prevalent &amp; the leading cause of disability worldwide</a:t>
            </a:r>
          </a:p>
          <a:p>
            <a:r>
              <a:rPr lang="en-US" dirty="0"/>
              <a:t>450 million people worldwide have some type of mental illness</a:t>
            </a:r>
          </a:p>
          <a:p>
            <a:endParaRPr lang="en-US" dirty="0"/>
          </a:p>
          <a:p>
            <a:r>
              <a:rPr lang="en-US" dirty="0"/>
              <a:t>Neuropsychiatric disorders contribute to approximately 13% of the global burden of disease </a:t>
            </a:r>
          </a:p>
          <a:p>
            <a:endParaRPr lang="en-US" dirty="0"/>
          </a:p>
          <a:p>
            <a:r>
              <a:rPr lang="en-US" dirty="0"/>
              <a:t>About 23% of all years lost because of disability is caused by mental and substance use disorders.</a:t>
            </a:r>
          </a:p>
          <a:p>
            <a:endParaRPr lang="en-US" dirty="0"/>
          </a:p>
        </p:txBody>
      </p:sp>
      <p:sp>
        <p:nvSpPr>
          <p:cNvPr id="4" name="Slide Number Placeholder 3"/>
          <p:cNvSpPr>
            <a:spLocks noGrp="1"/>
          </p:cNvSpPr>
          <p:nvPr>
            <p:ph type="sldNum" sz="quarter" idx="12"/>
          </p:nvPr>
        </p:nvSpPr>
        <p:spPr/>
        <p:txBody>
          <a:bodyPr/>
          <a:lstStyle/>
          <a:p>
            <a:fld id="{C8EE4B1D-375A-4C29-A06E-22EA4BB9765E}" type="slidenum">
              <a:rPr lang="en-US" smtClean="0"/>
              <a:pPr/>
              <a:t>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9" dur="500"/>
                                        <p:tgtEl>
                                          <p:spTgt spid="3">
                                            <p:txEl>
                                              <p:pRg st="2" end="2"/>
                                            </p:txEl>
                                          </p:spTgt>
                                        </p:tgtEl>
                                      </p:cBhvr>
                                    </p:animEffect>
                                  </p:childTnLst>
                                </p:cTn>
                              </p:par>
                              <p:par>
                                <p:cTn id="10" presetID="53" presetClass="entr" presetSubtype="0" fill="hold" nodeType="with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 calcmode="lin" valueType="num">
                                      <p:cBhvr>
                                        <p:cTn id="12"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14" dur="500"/>
                                        <p:tgtEl>
                                          <p:spTgt spid="3">
                                            <p:txEl>
                                              <p:pRg st="4" end="4"/>
                                            </p:txEl>
                                          </p:spTgt>
                                        </p:tgtEl>
                                      </p:cBhvr>
                                    </p:animEffect>
                                  </p:childTnLst>
                                </p:cTn>
                              </p:par>
                              <p:par>
                                <p:cTn id="15" presetID="53"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 calcmode="lin" valueType="num">
                                      <p:cBhvr>
                                        <p:cTn id="17"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19"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 Facts</a:t>
            </a:r>
          </a:p>
        </p:txBody>
      </p:sp>
      <p:sp>
        <p:nvSpPr>
          <p:cNvPr id="3" name="Content Placeholder 2"/>
          <p:cNvSpPr>
            <a:spLocks noGrp="1"/>
          </p:cNvSpPr>
          <p:nvPr>
            <p:ph idx="1"/>
          </p:nvPr>
        </p:nvSpPr>
        <p:spPr/>
        <p:txBody>
          <a:bodyPr>
            <a:normAutofit fontScale="85000" lnSpcReduction="20000"/>
          </a:bodyPr>
          <a:lstStyle/>
          <a:p>
            <a:pPr algn="ctr">
              <a:buNone/>
            </a:pPr>
            <a:r>
              <a:rPr lang="en-US" b="1" dirty="0"/>
              <a:t>Fact 2:</a:t>
            </a:r>
          </a:p>
          <a:p>
            <a:pPr algn="ctr">
              <a:buNone/>
            </a:pPr>
            <a:r>
              <a:rPr lang="en-US" b="1" dirty="0"/>
              <a:t>Stigma and discrimination against patients and families prevent people from seeking mental health care</a:t>
            </a:r>
          </a:p>
          <a:p>
            <a:r>
              <a:rPr lang="en-US" dirty="0"/>
              <a:t>Misunderstanding and stigma surrounding mental ill health are widespread. </a:t>
            </a:r>
          </a:p>
          <a:p>
            <a:r>
              <a:rPr lang="en-US" dirty="0"/>
              <a:t>Despite the existence of effective treatments for mental disorders, there is a belief that they are untreatable or that people with mental disorders are difficult, not intelligent, or incapable of making decisions. </a:t>
            </a:r>
          </a:p>
          <a:p>
            <a:r>
              <a:rPr lang="en-US" dirty="0"/>
              <a:t>This stigma can lead to abuse, rejection and isolation and exclude people from health care or support. Within the health system, people are often treated in institutions which resemble human warehouses rather than places of healing.</a:t>
            </a:r>
          </a:p>
          <a:p>
            <a:endParaRPr lang="en-US" dirty="0"/>
          </a:p>
        </p:txBody>
      </p:sp>
      <p:sp>
        <p:nvSpPr>
          <p:cNvPr id="4" name="Slide Number Placeholder 3"/>
          <p:cNvSpPr>
            <a:spLocks noGrp="1"/>
          </p:cNvSpPr>
          <p:nvPr>
            <p:ph type="sldNum" sz="quarter" idx="12"/>
          </p:nvPr>
        </p:nvSpPr>
        <p:spPr/>
        <p:txBody>
          <a:bodyPr/>
          <a:lstStyle/>
          <a:p>
            <a:fld id="{C8EE4B1D-375A-4C29-A06E-22EA4BB9765E}" type="slidenum">
              <a:rPr lang="en-US" smtClean="0"/>
              <a:pPr/>
              <a:t>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9" dur="500"/>
                                        <p:tgtEl>
                                          <p:spTgt spid="3">
                                            <p:txEl>
                                              <p:pRg st="2" end="2"/>
                                            </p:txEl>
                                          </p:spTgt>
                                        </p:tgtEl>
                                      </p:cBhvr>
                                    </p:animEffect>
                                  </p:childTnLst>
                                </p:cTn>
                              </p:par>
                              <p:par>
                                <p:cTn id="10" presetID="53" presetClass="entr" presetSubtype="0" fill="hold" nodeType="with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 calcmode="lin" valueType="num">
                                      <p:cBhvr>
                                        <p:cTn id="1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14" dur="500"/>
                                        <p:tgtEl>
                                          <p:spTgt spid="3">
                                            <p:txEl>
                                              <p:pRg st="3" end="3"/>
                                            </p:txEl>
                                          </p:spTgt>
                                        </p:tgtEl>
                                      </p:cBhvr>
                                    </p:animEffect>
                                  </p:childTnLst>
                                </p:cTn>
                              </p:par>
                              <p:par>
                                <p:cTn id="15" presetID="53"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p:cTn id="1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1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 Facts</a:t>
            </a:r>
          </a:p>
        </p:txBody>
      </p:sp>
      <p:sp>
        <p:nvSpPr>
          <p:cNvPr id="3" name="Content Placeholder 2"/>
          <p:cNvSpPr>
            <a:spLocks noGrp="1"/>
          </p:cNvSpPr>
          <p:nvPr>
            <p:ph idx="1"/>
          </p:nvPr>
        </p:nvSpPr>
        <p:spPr/>
        <p:txBody>
          <a:bodyPr>
            <a:normAutofit fontScale="85000" lnSpcReduction="10000"/>
          </a:bodyPr>
          <a:lstStyle/>
          <a:p>
            <a:pPr algn="ctr">
              <a:buNone/>
            </a:pPr>
            <a:r>
              <a:rPr lang="en-US" b="1" dirty="0"/>
              <a:t>Fact 3: </a:t>
            </a:r>
          </a:p>
          <a:p>
            <a:pPr algn="ctr">
              <a:buNone/>
            </a:pPr>
            <a:r>
              <a:rPr lang="en-US" b="1" dirty="0"/>
              <a:t>Around 20% of the world's children and adolescents have mental disorders or problems</a:t>
            </a:r>
          </a:p>
          <a:p>
            <a:r>
              <a:rPr lang="en-US" dirty="0"/>
              <a:t>About half of mental disorders begin before the age of 14. </a:t>
            </a:r>
          </a:p>
          <a:p>
            <a:r>
              <a:rPr lang="en-US" dirty="0"/>
              <a:t>Similar types of disorders are being reported across cultures. </a:t>
            </a:r>
          </a:p>
          <a:p>
            <a:r>
              <a:rPr lang="en-US" dirty="0"/>
              <a:t>Neuropsychiatric disorders are among the leading causes of worldwide disability in young people. Yet, regions of the world with the highest percentage of population under the age of 19 have the poorest level of mental health resources. </a:t>
            </a:r>
          </a:p>
          <a:p>
            <a:r>
              <a:rPr lang="en-US" dirty="0"/>
              <a:t>Most low- and middle-income countries have only one child psychiatrist for every 1 to 4 million people.</a:t>
            </a:r>
          </a:p>
          <a:p>
            <a:endParaRPr lang="en-US" dirty="0"/>
          </a:p>
        </p:txBody>
      </p:sp>
      <p:sp>
        <p:nvSpPr>
          <p:cNvPr id="4" name="Slide Number Placeholder 3"/>
          <p:cNvSpPr>
            <a:spLocks noGrp="1"/>
          </p:cNvSpPr>
          <p:nvPr>
            <p:ph type="sldNum" sz="quarter" idx="12"/>
          </p:nvPr>
        </p:nvSpPr>
        <p:spPr/>
        <p:txBody>
          <a:bodyPr/>
          <a:lstStyle/>
          <a:p>
            <a:fld id="{C8EE4B1D-375A-4C29-A06E-22EA4BB9765E}" type="slidenum">
              <a:rPr lang="en-US" smtClean="0"/>
              <a:pPr/>
              <a:t>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9" dur="500"/>
                                        <p:tgtEl>
                                          <p:spTgt spid="3">
                                            <p:txEl>
                                              <p:pRg st="2" end="2"/>
                                            </p:txEl>
                                          </p:spTgt>
                                        </p:tgtEl>
                                      </p:cBhvr>
                                    </p:animEffect>
                                  </p:childTnLst>
                                </p:cTn>
                              </p:par>
                              <p:par>
                                <p:cTn id="10" presetID="53" presetClass="entr" presetSubtype="0" fill="hold" nodeType="with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 calcmode="lin" valueType="num">
                                      <p:cBhvr>
                                        <p:cTn id="1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14" dur="500"/>
                                        <p:tgtEl>
                                          <p:spTgt spid="3">
                                            <p:txEl>
                                              <p:pRg st="3" end="3"/>
                                            </p:txEl>
                                          </p:spTgt>
                                        </p:tgtEl>
                                      </p:cBhvr>
                                    </p:animEffect>
                                  </p:childTnLst>
                                </p:cTn>
                              </p:par>
                              <p:par>
                                <p:cTn id="15" presetID="53"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p:cTn id="1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19" dur="500"/>
                                        <p:tgtEl>
                                          <p:spTgt spid="3">
                                            <p:txEl>
                                              <p:pRg st="4" end="4"/>
                                            </p:txEl>
                                          </p:spTgt>
                                        </p:tgtEl>
                                      </p:cBhvr>
                                    </p:animEffect>
                                  </p:childTnLst>
                                </p:cTn>
                              </p:par>
                              <p:par>
                                <p:cTn id="20" presetID="53" presetClass="entr" presetSubtype="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 calcmode="lin" valueType="num">
                                      <p:cBhvr>
                                        <p:cTn id="2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24"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 facts</a:t>
            </a:r>
          </a:p>
        </p:txBody>
      </p:sp>
      <p:sp>
        <p:nvSpPr>
          <p:cNvPr id="3" name="Content Placeholder 2"/>
          <p:cNvSpPr>
            <a:spLocks noGrp="1"/>
          </p:cNvSpPr>
          <p:nvPr>
            <p:ph idx="1"/>
          </p:nvPr>
        </p:nvSpPr>
        <p:spPr/>
        <p:txBody>
          <a:bodyPr>
            <a:normAutofit fontScale="85000" lnSpcReduction="20000"/>
          </a:bodyPr>
          <a:lstStyle/>
          <a:p>
            <a:pPr algn="ctr">
              <a:buNone/>
            </a:pPr>
            <a:r>
              <a:rPr lang="en-US" b="1" dirty="0"/>
              <a:t>Fact 4: </a:t>
            </a:r>
          </a:p>
          <a:p>
            <a:pPr algn="ctr">
              <a:buNone/>
            </a:pPr>
            <a:r>
              <a:rPr lang="en-US" b="1" dirty="0"/>
              <a:t>About 800 000 people commit suicide every year</a:t>
            </a:r>
          </a:p>
          <a:p>
            <a:r>
              <a:rPr lang="en-US" dirty="0"/>
              <a:t>Over 800 000 people die due to suicide every year and suicide is the second leading cause of death in 15-29-year-olds. </a:t>
            </a:r>
          </a:p>
          <a:p>
            <a:r>
              <a:rPr lang="en-US" dirty="0"/>
              <a:t>There are indications that for each adult who died of suicide there may have been more than 20 others attempting suicide. </a:t>
            </a:r>
          </a:p>
          <a:p>
            <a:r>
              <a:rPr lang="en-US" dirty="0"/>
              <a:t>75% of suicides occur in low- and middle-income countries. </a:t>
            </a:r>
          </a:p>
          <a:p>
            <a:r>
              <a:rPr lang="en-US" dirty="0"/>
              <a:t>Mental disorders and harmful use of alcohol contribute to many suicides around the world. </a:t>
            </a:r>
          </a:p>
          <a:p>
            <a:r>
              <a:rPr lang="en-US" dirty="0"/>
              <a:t>Early identification and effective management are key to ensuring that people receive the care they need.</a:t>
            </a:r>
          </a:p>
          <a:p>
            <a:endParaRPr lang="en-US" dirty="0"/>
          </a:p>
        </p:txBody>
      </p:sp>
      <p:sp>
        <p:nvSpPr>
          <p:cNvPr id="4" name="Slide Number Placeholder 3"/>
          <p:cNvSpPr>
            <a:spLocks noGrp="1"/>
          </p:cNvSpPr>
          <p:nvPr>
            <p:ph type="sldNum" sz="quarter" idx="12"/>
          </p:nvPr>
        </p:nvSpPr>
        <p:spPr/>
        <p:txBody>
          <a:bodyPr/>
          <a:lstStyle/>
          <a:p>
            <a:fld id="{C8EE4B1D-375A-4C29-A06E-22EA4BB9765E}" type="slidenum">
              <a:rPr lang="en-US" smtClean="0"/>
              <a:pPr/>
              <a:t>8</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9" dur="500"/>
                                        <p:tgtEl>
                                          <p:spTgt spid="3">
                                            <p:txEl>
                                              <p:pRg st="2" end="2"/>
                                            </p:txEl>
                                          </p:spTgt>
                                        </p:tgtEl>
                                      </p:cBhvr>
                                    </p:animEffect>
                                  </p:childTnLst>
                                </p:cTn>
                              </p:par>
                              <p:par>
                                <p:cTn id="10" presetID="53" presetClass="entr" presetSubtype="0" fill="hold" nodeType="with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 calcmode="lin" valueType="num">
                                      <p:cBhvr>
                                        <p:cTn id="1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14" dur="500"/>
                                        <p:tgtEl>
                                          <p:spTgt spid="3">
                                            <p:txEl>
                                              <p:pRg st="3" end="3"/>
                                            </p:txEl>
                                          </p:spTgt>
                                        </p:tgtEl>
                                      </p:cBhvr>
                                    </p:animEffect>
                                  </p:childTnLst>
                                </p:cTn>
                              </p:par>
                              <p:par>
                                <p:cTn id="15" presetID="53"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p:cTn id="1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19" dur="500"/>
                                        <p:tgtEl>
                                          <p:spTgt spid="3">
                                            <p:txEl>
                                              <p:pRg st="4" end="4"/>
                                            </p:txEl>
                                          </p:spTgt>
                                        </p:tgtEl>
                                      </p:cBhvr>
                                    </p:animEffect>
                                  </p:childTnLst>
                                </p:cTn>
                              </p:par>
                              <p:par>
                                <p:cTn id="20" presetID="53" presetClass="entr" presetSubtype="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 calcmode="lin" valueType="num">
                                      <p:cBhvr>
                                        <p:cTn id="2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24" dur="500"/>
                                        <p:tgtEl>
                                          <p:spTgt spid="3">
                                            <p:txEl>
                                              <p:pRg st="5" end="5"/>
                                            </p:txEl>
                                          </p:spTgt>
                                        </p:tgtEl>
                                      </p:cBhvr>
                                    </p:animEffect>
                                  </p:childTnLst>
                                </p:cTn>
                              </p:par>
                              <p:par>
                                <p:cTn id="25" presetID="53" presetClass="entr" presetSubtype="0"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p:cTn id="27"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29"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 facts</a:t>
            </a:r>
          </a:p>
        </p:txBody>
      </p:sp>
      <p:sp>
        <p:nvSpPr>
          <p:cNvPr id="3" name="Content Placeholder 2"/>
          <p:cNvSpPr>
            <a:spLocks noGrp="1"/>
          </p:cNvSpPr>
          <p:nvPr>
            <p:ph idx="1"/>
          </p:nvPr>
        </p:nvSpPr>
        <p:spPr/>
        <p:txBody>
          <a:bodyPr/>
          <a:lstStyle/>
          <a:p>
            <a:pPr algn="ctr">
              <a:buNone/>
            </a:pPr>
            <a:r>
              <a:rPr lang="en-US" b="1" dirty="0"/>
              <a:t>Fact 5:</a:t>
            </a:r>
          </a:p>
          <a:p>
            <a:pPr algn="ctr">
              <a:buNone/>
            </a:pPr>
            <a:r>
              <a:rPr lang="en-US" b="1" dirty="0"/>
              <a:t>Mental disorders are important risk factors for other diseases, as well as unintentional and intentional injury</a:t>
            </a:r>
          </a:p>
          <a:p>
            <a:r>
              <a:rPr lang="en-US" dirty="0"/>
              <a:t>Mental disorders increase the risk of getting ill from other diseases such as HIV, cardiovascular disease, diabetes, and vice-versa.</a:t>
            </a:r>
          </a:p>
          <a:p>
            <a:endParaRPr lang="en-US" dirty="0"/>
          </a:p>
        </p:txBody>
      </p:sp>
      <p:sp>
        <p:nvSpPr>
          <p:cNvPr id="4" name="Slide Number Placeholder 3"/>
          <p:cNvSpPr>
            <a:spLocks noGrp="1"/>
          </p:cNvSpPr>
          <p:nvPr>
            <p:ph type="sldNum" sz="quarter" idx="12"/>
          </p:nvPr>
        </p:nvSpPr>
        <p:spPr/>
        <p:txBody>
          <a:bodyPr/>
          <a:lstStyle/>
          <a:p>
            <a:fld id="{C8EE4B1D-375A-4C29-A06E-22EA4BB9765E}" type="slidenum">
              <a:rPr lang="en-US" smtClean="0"/>
              <a:pPr/>
              <a:t>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9"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283</TotalTime>
  <Words>1426</Words>
  <Application>Microsoft Macintosh PowerPoint</Application>
  <PresentationFormat>On-screen Show (4:3)</PresentationFormat>
  <Paragraphs>169</Paragraphs>
  <Slides>25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Calibri</vt:lpstr>
      <vt:lpstr>Trebuchet MS</vt:lpstr>
      <vt:lpstr>Wingdings</vt:lpstr>
      <vt:lpstr>Wingdings 2</vt:lpstr>
      <vt:lpstr>Opulent</vt:lpstr>
      <vt:lpstr>Global Mental Health</vt:lpstr>
      <vt:lpstr>Overview</vt:lpstr>
      <vt:lpstr>Definition</vt:lpstr>
      <vt:lpstr>definition</vt:lpstr>
      <vt:lpstr>General Facts</vt:lpstr>
      <vt:lpstr>General Facts</vt:lpstr>
      <vt:lpstr>General Facts</vt:lpstr>
      <vt:lpstr>General facts</vt:lpstr>
      <vt:lpstr>General facts</vt:lpstr>
      <vt:lpstr>General facts</vt:lpstr>
      <vt:lpstr> Mental Health resources Worldwide</vt:lpstr>
      <vt:lpstr>Mental Health resources Worldwide</vt:lpstr>
      <vt:lpstr>Mental Health resources Worldwide</vt:lpstr>
      <vt:lpstr>Mental Health resources Worldwide</vt:lpstr>
      <vt:lpstr>Mental Health resources Worldwide</vt:lpstr>
      <vt:lpstr>Mental Health resources Worldwide</vt:lpstr>
      <vt:lpstr>Mental Health resources Worldwide</vt:lpstr>
      <vt:lpstr>Mental Health resources Worldwide</vt:lpstr>
      <vt:lpstr>Mental Health resources Worldwide</vt:lpstr>
      <vt:lpstr>Mental Health resources Worldwide</vt:lpstr>
      <vt:lpstr>Mental Health resources Worldwide</vt:lpstr>
      <vt:lpstr>Mental Health resources Worldwide</vt:lpstr>
      <vt:lpstr>Mental Health resources Worldwide</vt:lpstr>
      <vt:lpstr>Mental Health resources Worldwide</vt:lpstr>
      <vt:lpstr>Mental Health resources Worldwide</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Global Mental Health</dc:title>
  <dc:creator>Owner</dc:creator>
  <cp:lastModifiedBy>Pam</cp:lastModifiedBy>
  <cp:revision>140</cp:revision>
  <dcterms:created xsi:type="dcterms:W3CDTF">2014-01-19T18:37:46Z</dcterms:created>
  <dcterms:modified xsi:type="dcterms:W3CDTF">2019-09-12T01:02:13Z</dcterms:modified>
</cp:coreProperties>
</file>